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25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5" r:id="rId12"/>
    <p:sldId id="295" r:id="rId13"/>
    <p:sldId id="272" r:id="rId14"/>
    <p:sldId id="273" r:id="rId15"/>
    <p:sldId id="274" r:id="rId16"/>
    <p:sldId id="278" r:id="rId17"/>
    <p:sldId id="279" r:id="rId18"/>
    <p:sldId id="280" r:id="rId19"/>
    <p:sldId id="293" r:id="rId20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44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67797" autoAdjust="0"/>
  </p:normalViewPr>
  <p:slideViewPr>
    <p:cSldViewPr>
      <p:cViewPr>
        <p:scale>
          <a:sx n="40" d="100"/>
          <a:sy n="40" d="100"/>
        </p:scale>
        <p:origin x="-137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6513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9000" tIns="49680" rIns="99000" bIns="496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3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A372675A-5844-40DC-B2AB-66937A64ABB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1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10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Firewall-inspired,</a:t>
            </a:r>
            <a:r>
              <a:rPr lang="en-GB" baseline="0" dirty="0" smtClean="0">
                <a:latin typeface="Arial" charset="0"/>
                <a:ea typeface="DejaVu Sans" charset="0"/>
                <a:cs typeface="DejaVu Sans" charset="0"/>
              </a:rPr>
              <a:t> domain-based structure </a:t>
            </a: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11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Background to Research</a:t>
            </a:r>
          </a:p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From Police Perspective, Key drivers:</a:t>
            </a:r>
          </a:p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ILP</a:t>
            </a:r>
          </a:p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NIM</a:t>
            </a:r>
          </a:p>
          <a:p>
            <a:r>
              <a:rPr lang="en-GB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MoPI</a:t>
            </a:r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- which is of special significance to this research and defines best-practices for information-management in Police Domain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latin typeface="Arial" charset="0"/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aseline="0" dirty="0" smtClean="0">
                <a:latin typeface="Arial" charset="0"/>
                <a:ea typeface="DejaVu Sans" charset="0"/>
                <a:cs typeface="DejaVu Sans" charset="0"/>
              </a:rPr>
              <a:t>RBAC and domain policies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Achieve Compliance-by-design by creating a novel architecture and policy syntax definition which allows compliant information exchange between partner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72675A-5844-40DC-B2AB-66937A64ABB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Basic Architecture uses Roles Exposed from Domains</a:t>
            </a:r>
          </a:p>
          <a:p>
            <a:r>
              <a:rPr lang="en-GB" dirty="0" smtClean="0"/>
              <a:t>Police – Constable, Analyst, Researcher</a:t>
            </a:r>
          </a:p>
          <a:p>
            <a:r>
              <a:rPr lang="en-GB" dirty="0" smtClean="0"/>
              <a:t>Healthcare – Doctor, Nurse, Receptionist</a:t>
            </a:r>
          </a:p>
          <a:p>
            <a:r>
              <a:rPr lang="en-GB" dirty="0" err="1" smtClean="0"/>
              <a:t>SocialCare</a:t>
            </a:r>
            <a:r>
              <a:rPr lang="en-GB" dirty="0" smtClean="0"/>
              <a:t> – Child </a:t>
            </a:r>
            <a:r>
              <a:rPr lang="en-GB" dirty="0" err="1" smtClean="0"/>
              <a:t>Protection,Case</a:t>
            </a:r>
            <a:r>
              <a:rPr lang="en-GB" dirty="0" smtClean="0"/>
              <a:t> Worker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72675A-5844-40DC-B2AB-66937A64ABB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REQUESTER = {Social worker, Doctor, Police Inspector…}.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ATTRIBUTE = {Location, Identity, History, Behaviour, Interaction, Association}.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OBJECT = Any searchable entity about which information is held and which is mapped to a UID within the domain. 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CONTEXT = {Crisis, Terrorism, Murder, Missing Person, Child/Adult Protection, Drugs, Volume Crime, Petty Crime, General Request}.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OWNER = {Business Unit 1, Business Unit 2, …}.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TIMERANGE= Definition of time.</a:t>
            </a:r>
          </a:p>
          <a:p>
            <a:pPr eaLnBrk="1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dirty="0" smtClean="0">
                <a:latin typeface="Verdana" pitchFamily="32" charset="0"/>
                <a:ea typeface="DejaVu Sans" charset="0"/>
                <a:cs typeface="DejaVu Sans" charset="0"/>
              </a:rPr>
              <a:t>RECORDS= {n}.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72675A-5844-40DC-B2AB-66937A64ABB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3337" cy="383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are investigating different perspectives in relation to high-level directives, such as Human Rights Act.</a:t>
            </a:r>
          </a:p>
          <a:p>
            <a:endParaRPr lang="en-GB" dirty="0" smtClean="0"/>
          </a:p>
          <a:p>
            <a:r>
              <a:rPr lang="en-GB" dirty="0" smtClean="0"/>
              <a:t>High-level policy principles derived from Human Rights Act.</a:t>
            </a:r>
          </a:p>
          <a:p>
            <a:endParaRPr lang="en-GB" dirty="0" smtClean="0"/>
          </a:p>
          <a:p>
            <a:r>
              <a:rPr lang="en-GB" dirty="0" smtClean="0"/>
              <a:t>Intermediate formal policy, according to syntax</a:t>
            </a:r>
          </a:p>
          <a:p>
            <a:endParaRPr lang="en-GB" dirty="0" smtClean="0"/>
          </a:p>
          <a:p>
            <a:r>
              <a:rPr lang="en-GB" dirty="0" smtClean="0"/>
              <a:t>Low level specific rules enforced by SPoC agents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372675A-5844-40DC-B2AB-66937A64ABB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18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2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3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4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5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6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7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8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4A168-0E05-44DB-99FE-18C9F1C2E25E}" type="slidenum">
              <a:rPr lang="en-GB"/>
              <a:pPr/>
              <a:t>9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9000" tIns="49680" rIns="99000" bIns="4968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Context: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charset="0"/>
                <a:ea typeface="DejaVu Sans" charset="0"/>
                <a:cs typeface="DejaVu Sans" charset="0"/>
              </a:rPr>
              <a:t>Need for effective communication between Police and Community Partners: Social Care, Health Care, Education</a:t>
            </a:r>
            <a:endParaRPr lang="en-GB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1115615" y="0"/>
            <a:ext cx="4608513" cy="1196752"/>
          </a:xfrm>
        </p:spPr>
        <p:txBody>
          <a:bodyPr/>
          <a:lstStyle>
            <a:lvl1pPr>
              <a:defRPr/>
            </a:lvl1pPr>
          </a:lstStyle>
          <a:p>
            <a:r>
              <a:rPr lang="en-GB" sz="3600" b="1" dirty="0" smtClean="0">
                <a:solidFill>
                  <a:srgbClr val="CC0000"/>
                </a:solidFill>
              </a:rPr>
              <a:t>Title</a:t>
            </a:r>
            <a:endParaRPr lang="en-GB" sz="36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1EBD7-4BD8-4AB2-BBDA-D3274333383B}" type="datetimeFigureOut">
              <a:rPr lang="en-GB" smtClean="0"/>
              <a:pPr/>
              <a:t>26/06/2011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2D6A-E27A-4978-BF5B-4A4B2CFDCF7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55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44624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 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Scottish Policing 2011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–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Risks To Communities &amp;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sz="38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Information-Sharing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4293096"/>
            <a:ext cx="8424936" cy="2520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Scott</a:t>
            </a: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Visiting Academic</a:t>
            </a: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Edinburgh </a:t>
            </a: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Napier University</a:t>
            </a: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Serious Organised Crime and Information/Intelligence Sharing</a:t>
            </a: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sz="2400" kern="0" dirty="0" err="1" smtClean="0">
                <a:solidFill>
                  <a:srgbClr val="000000"/>
                </a:solidFill>
                <a:latin typeface="+mn-lt"/>
              </a:rPr>
              <a:t>Omair</a:t>
            </a:r>
            <a:r>
              <a:rPr lang="en-GB" sz="24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kern="0" dirty="0" err="1" smtClean="0">
                <a:solidFill>
                  <a:srgbClr val="000000"/>
                </a:solidFill>
                <a:latin typeface="+mn-lt"/>
              </a:rPr>
              <a:t>Uthmani</a:t>
            </a:r>
            <a:endParaRPr lang="en-GB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en-GB" sz="24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Student</a:t>
            </a:r>
          </a:p>
          <a:p>
            <a:pPr marL="342900" lvl="0" indent="-342900" algn="ctr">
              <a:lnSpc>
                <a:spcPct val="80000"/>
              </a:lnSpc>
              <a:spcBef>
                <a:spcPts val="800"/>
              </a:spcBef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Edinburgh Napier University</a:t>
            </a:r>
            <a:endParaRPr kumimoji="0" lang="en-GB" sz="24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ctr" defTabSz="449263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Context – Domain-Based Approach</a:t>
            </a:r>
            <a:endParaRPr lang="en-GB" sz="3600" b="1" dirty="0">
              <a:solidFill>
                <a:srgbClr val="CC0000"/>
              </a:solidFill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542705"/>
            <a:ext cx="7992887" cy="505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Context – Domain Policy Compliance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96" y="1444914"/>
            <a:ext cx="7380312" cy="51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115615" y="0"/>
            <a:ext cx="4608513" cy="119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63" y="1712937"/>
            <a:ext cx="7558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115615" y="0"/>
            <a:ext cx="4608513" cy="119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Architecture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04963"/>
            <a:ext cx="6613253" cy="48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1115615" y="0"/>
            <a:ext cx="4608513" cy="1196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Syntax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>
            <p:ph idx="1"/>
          </p:nvPr>
        </p:nvGraphicFramePr>
        <p:xfrm>
          <a:off x="1031640" y="1762145"/>
          <a:ext cx="7079132" cy="4524375"/>
        </p:xfrm>
        <a:graphic>
          <a:graphicData uri="http://schemas.openxmlformats.org/presentationml/2006/ole">
            <p:oleObj spid="_x0000_s24577" name="Visio" r:id="rId4" imgW="12906614" imgH="824862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 dirty="0" smtClean="0">
                <a:solidFill>
                  <a:srgbClr val="CC0000"/>
                </a:solidFill>
              </a:rPr>
              <a:t>Overview</a:t>
            </a:r>
            <a:endParaRPr lang="en-GB" sz="3600" dirty="0"/>
          </a:p>
        </p:txBody>
      </p:sp>
      <p:pic>
        <p:nvPicPr>
          <p:cNvPr id="481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668806" cy="508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 dirty="0" smtClean="0">
                <a:solidFill>
                  <a:srgbClr val="CC0000"/>
                </a:solidFill>
              </a:rPr>
              <a:t>Compliance</a:t>
            </a:r>
            <a:br>
              <a:rPr lang="en-GB" sz="3600" b="1" dirty="0" smtClean="0">
                <a:solidFill>
                  <a:srgbClr val="CC0000"/>
                </a:solidFill>
              </a:rPr>
            </a:br>
            <a:r>
              <a:rPr lang="en-GB" sz="3600" b="1" dirty="0" smtClean="0">
                <a:solidFill>
                  <a:srgbClr val="CC0000"/>
                </a:solidFill>
              </a:rPr>
              <a:t>by Design</a:t>
            </a:r>
            <a:endParaRPr lang="en-GB" sz="3600" b="1" dirty="0">
              <a:solidFill>
                <a:srgbClr val="CC0000"/>
              </a:solidFill>
            </a:endParaRPr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>
            <p:ph idx="1"/>
          </p:nvPr>
        </p:nvGraphicFramePr>
        <p:xfrm>
          <a:off x="683568" y="1285860"/>
          <a:ext cx="6668212" cy="5357826"/>
        </p:xfrm>
        <a:graphic>
          <a:graphicData uri="http://schemas.openxmlformats.org/presentationml/2006/ole">
            <p:oleObj spid="_x0000_s45057" name="Visio" r:id="rId3" imgW="9786477" imgH="794846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8013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Omair Uthmani - Edinburgh Napier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Prof. William Buchanan - Edinburgh Napier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Alistair Lawson - Edinburgh Napier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Ch. Supt. Russell Scott - National Intelligence Model Development Team, Scottish Police College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Prof. Burkhard Schafer - Joseph Bell Centre for Forensic Statistics &amp; Legal Reasoning, Edinburgh University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Alan Small, Programme Manager, Children's Rights and Wellbeing/Positive Futures Teams, Scottish Government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err="1" smtClean="0"/>
              <a:t>Tabassum</a:t>
            </a:r>
            <a:r>
              <a:rPr lang="en-GB" sz="2400" dirty="0" smtClean="0"/>
              <a:t> Sharif, Director of Operations, </a:t>
            </a:r>
            <a:r>
              <a:rPr lang="en-GB" sz="2400" dirty="0" err="1" smtClean="0"/>
              <a:t>Flexiant</a:t>
            </a:r>
            <a:r>
              <a:rPr lang="en-GB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Detective Sergeant Joyce Greenhorn, Public Protection Unit, Central Scotland Police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b="1" dirty="0" smtClean="0">
                <a:solidFill>
                  <a:srgbClr val="CC0000"/>
                </a:solidFill>
              </a:rPr>
              <a:t>Researchers &amp; Collaborators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500" b="1" dirty="0" smtClean="0">
                <a:solidFill>
                  <a:srgbClr val="CC0000"/>
                </a:solidFill>
              </a:rPr>
              <a:t>Questions?</a:t>
            </a:r>
            <a:endParaRPr lang="en-GB" sz="35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556792"/>
            <a:ext cx="8229600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449263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GB" sz="28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</a:t>
            </a:r>
            <a:r>
              <a:rPr kumimoji="0" lang="en-GB" sz="3200" b="1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Scott</a:t>
            </a:r>
            <a:endParaRPr kumimoji="0" lang="en-GB" sz="3200" i="0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49263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Consultant-3R’s Strategic Management Ltd, Visiting Academic-Napier University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GB" sz="2800" kern="0" dirty="0" smtClean="0">
                <a:solidFill>
                  <a:srgbClr val="000000"/>
                </a:solidFill>
                <a:latin typeface="+mn-lt"/>
              </a:rPr>
              <a:t>E Mail: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R.Scott@napier.ac.uk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</a:pPr>
            <a:endParaRPr lang="en-US" sz="2800" b="1" kern="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</a:pPr>
            <a:r>
              <a:rPr lang="en-US" sz="2800" b="1" kern="0" dirty="0" err="1" smtClean="0">
                <a:solidFill>
                  <a:srgbClr val="000000"/>
                </a:solidFill>
                <a:latin typeface="+mn-lt"/>
              </a:rPr>
              <a:t>Omair</a:t>
            </a:r>
            <a:r>
              <a:rPr lang="en-US" sz="2800" b="1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b="1" kern="0" dirty="0" err="1" smtClean="0">
                <a:solidFill>
                  <a:srgbClr val="000000"/>
                </a:solidFill>
                <a:latin typeface="+mn-lt"/>
              </a:rPr>
              <a:t>Uthmani</a:t>
            </a:r>
            <a:endParaRPr lang="en-US" sz="2800" b="1" kern="0" dirty="0" smtClean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Research Student, </a:t>
            </a:r>
            <a:r>
              <a:rPr lang="en-GB" sz="2800" kern="0" dirty="0" smtClean="0">
                <a:solidFill>
                  <a:srgbClr val="000000"/>
                </a:solidFill>
                <a:latin typeface="+mn-lt"/>
              </a:rPr>
              <a:t>Centre for Distributed Computing and Security, </a:t>
            </a:r>
            <a:r>
              <a:rPr lang="en-US" sz="2800" kern="0" dirty="0" smtClean="0">
                <a:solidFill>
                  <a:srgbClr val="000000"/>
                </a:solidFill>
                <a:latin typeface="+mn-lt"/>
              </a:rPr>
              <a:t>Edinburgh Napier University</a:t>
            </a:r>
          </a:p>
          <a:p>
            <a:pPr marL="342900" indent="-34290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GB" sz="2800" kern="0" dirty="0" smtClean="0">
                <a:solidFill>
                  <a:srgbClr val="000000"/>
                </a:solidFill>
              </a:rPr>
              <a:t>E Mail: O.Uthmani@napier.ac.uk</a:t>
            </a:r>
          </a:p>
          <a:p>
            <a:pPr marL="342900" lvl="0" indent="-342900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Business Model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484784"/>
            <a:ext cx="8280920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GB" sz="3200" b="1" kern="0" dirty="0" smtClean="0">
                <a:solidFill>
                  <a:srgbClr val="000000"/>
                </a:solidFill>
              </a:rPr>
              <a:t>Risk – </a:t>
            </a:r>
            <a:r>
              <a:rPr lang="en-GB" sz="3200" kern="0" dirty="0" smtClean="0">
                <a:solidFill>
                  <a:srgbClr val="000000"/>
                </a:solidFill>
              </a:rPr>
              <a:t>Identify and managing risks to ensure a balanced approach to operational management and organisational development</a:t>
            </a:r>
          </a:p>
          <a:p>
            <a:pPr marL="342900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GB" sz="3200" b="1" kern="0" dirty="0" smtClean="0">
                <a:solidFill>
                  <a:srgbClr val="000000"/>
                </a:solidFill>
              </a:rPr>
              <a:t>Resources – </a:t>
            </a:r>
            <a:r>
              <a:rPr lang="en-GB" sz="3200" kern="0" dirty="0" smtClean="0">
                <a:solidFill>
                  <a:srgbClr val="000000"/>
                </a:solidFill>
              </a:rPr>
              <a:t>Balancing the disposition of limited resources to meet the priorities</a:t>
            </a:r>
          </a:p>
          <a:p>
            <a:pPr marL="342900" lvl="0" indent="-34290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GB" sz="3200" b="1" kern="0" dirty="0" smtClean="0">
                <a:solidFill>
                  <a:srgbClr val="000000"/>
                </a:solidFill>
              </a:rPr>
              <a:t>Results (</a:t>
            </a:r>
            <a:r>
              <a:rPr lang="en-GB" sz="3200" b="1" kern="0" dirty="0" smtClean="0">
                <a:solidFill>
                  <a:srgbClr val="000000"/>
                </a:solidFill>
              </a:rPr>
              <a:t>outcomes) – </a:t>
            </a:r>
            <a:r>
              <a:rPr lang="en-GB" sz="3200" kern="0" dirty="0" smtClean="0">
                <a:solidFill>
                  <a:srgbClr val="000000"/>
                </a:solidFill>
              </a:rPr>
              <a:t>Balancing </a:t>
            </a:r>
            <a:r>
              <a:rPr lang="en-GB" sz="3200" kern="0" dirty="0" smtClean="0">
                <a:solidFill>
                  <a:srgbClr val="000000"/>
                </a:solidFill>
              </a:rPr>
              <a:t>the needs of citizens with quality service delivery to the satisfaction of customers and key </a:t>
            </a:r>
            <a:r>
              <a:rPr lang="en-GB" sz="3200" kern="0" dirty="0" smtClean="0">
                <a:solidFill>
                  <a:srgbClr val="000000"/>
                </a:solidFill>
              </a:rPr>
              <a:t>stakeholders</a:t>
            </a:r>
            <a:endParaRPr lang="en-GB" sz="3200" kern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Key Risks – Operational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Serious Organised Crime Groups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Terrorism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Violence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Protection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Antisocial Behaviour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Key Risks – Business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Finance and Collaboration-Including Partnerships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People-Including Training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Assets- Including Information Management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Performance-Including Targets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Cybercrime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 National Security Strategy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Scottish Policing Assessment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ACPOS E-Crime Strategy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UK National</a:t>
            </a:r>
            <a:br>
              <a:rPr lang="en-GB" sz="3600" b="1" dirty="0" smtClean="0">
                <a:solidFill>
                  <a:srgbClr val="CC0000"/>
                </a:solidFill>
              </a:rPr>
            </a:br>
            <a:r>
              <a:rPr lang="en-GB" sz="3600" b="1" dirty="0" smtClean="0">
                <a:solidFill>
                  <a:srgbClr val="CC0000"/>
                </a:solidFill>
              </a:rPr>
              <a:t>Security Strategy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28800"/>
            <a:ext cx="82296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Strong Britain in an Age</a:t>
            </a: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Uncertainty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Terrorism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Hostile attacks on UK Cyberspace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Military Crises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accidents or national hazards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Hostile Attacks on UK Cyberspace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78496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to UK £27 Billion – Government Businesses and Citizens</a:t>
            </a:r>
            <a:endParaRPr lang="en-GB" sz="32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Intellectual Property Theft, Identity Theft, Fraud</a:t>
            </a:r>
          </a:p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 transformative programme for Cyber security in the UK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600" b="1" dirty="0" smtClean="0">
                <a:solidFill>
                  <a:srgbClr val="CC0000"/>
                </a:solidFill>
              </a:rPr>
              <a:t>Scottish Policing Assessment</a:t>
            </a:r>
            <a:endParaRPr lang="en-GB" sz="36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774304"/>
            <a:ext cx="8229600" cy="4535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Cybercrime – 1.7 Billion users-keep up with changes</a:t>
            </a:r>
            <a:endParaRPr lang="en-GB" sz="32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Networking sites – 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Facebook,Bebo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etc</a:t>
            </a:r>
            <a:endParaRPr lang="en-GB" sz="32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ACPOS E Crime strategy</a:t>
            </a:r>
            <a:endParaRPr lang="en-GB" sz="3200" kern="0" dirty="0" smtClean="0">
              <a:solidFill>
                <a:srgbClr val="000000"/>
              </a:solidFill>
              <a:latin typeface="+mn-lt"/>
            </a:endParaRPr>
          </a:p>
          <a:p>
            <a:pPr marL="342900" marR="0" lvl="0" indent="-342900" algn="l" defTabSz="449263" rtl="0" eaLnBrk="1" fontAlgn="base" latinLnBrk="0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Olympics/Commonwealth Games  – 12 million cyber attacks per day </a:t>
            </a:r>
            <a:r>
              <a:rPr lang="en-GB" sz="3200" kern="0" dirty="0" smtClean="0">
                <a:solidFill>
                  <a:srgbClr val="000000"/>
                </a:solidFill>
              </a:rPr>
              <a:t>–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Beijing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5" y="0"/>
            <a:ext cx="4608513" cy="1196752"/>
          </a:xfrm>
        </p:spPr>
        <p:txBody>
          <a:bodyPr/>
          <a:lstStyle/>
          <a:p>
            <a:r>
              <a:rPr lang="en-GB" sz="3500" b="1" dirty="0" smtClean="0">
                <a:solidFill>
                  <a:srgbClr val="CC0000"/>
                </a:solidFill>
              </a:rPr>
              <a:t>Delivery Mechanisms – PIE Responses</a:t>
            </a:r>
            <a:endParaRPr lang="en-GB" sz="3500" b="1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  This workshop forms part of research, funded by the Scottish Institute for Policing Research (SIPR), to develop a process for formalising policy using a scientific approach to define information sharing agreements.  It aims to critically appraise existing and new methods of policy interpretation, review and implementation, against a relevant example scenario.</a:t>
            </a:r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sharing with partners-GIRFEC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exploit advances in Information and computer technology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International Intelligence sharing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 social networking sites</a:t>
            </a:r>
          </a:p>
          <a:p>
            <a:pPr marL="342900" marR="0" lvl="0" indent="-342900" algn="l" defTabSz="449263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Intelligence on new methods of technology used by SOCGs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1426</Words>
  <Application>Microsoft Office PowerPoint</Application>
  <PresentationFormat>On-screen Show (4:3)</PresentationFormat>
  <Paragraphs>156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Visio</vt:lpstr>
      <vt:lpstr> </vt:lpstr>
      <vt:lpstr>Business Model</vt:lpstr>
      <vt:lpstr>Key Risks – Operational</vt:lpstr>
      <vt:lpstr>Key Risks – Business</vt:lpstr>
      <vt:lpstr>Cybercrime</vt:lpstr>
      <vt:lpstr>UK National Security Strategy</vt:lpstr>
      <vt:lpstr>Hostile Attacks on UK Cyberspace</vt:lpstr>
      <vt:lpstr>Scottish Policing Assessment</vt:lpstr>
      <vt:lpstr>Delivery Mechanisms – PIE Responses</vt:lpstr>
      <vt:lpstr>Context – Domain-Based Approach</vt:lpstr>
      <vt:lpstr>Context – Domain Policy Compliance</vt:lpstr>
      <vt:lpstr>Slide 12</vt:lpstr>
      <vt:lpstr>Slide 13</vt:lpstr>
      <vt:lpstr>Slide 14</vt:lpstr>
      <vt:lpstr>Overview</vt:lpstr>
      <vt:lpstr>Compliance by Design</vt:lpstr>
      <vt:lpstr>Researchers &amp; Collaborators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oms</cp:lastModifiedBy>
  <cp:revision>182</cp:revision>
  <cp:lastPrinted>1601-01-01T00:00:00Z</cp:lastPrinted>
  <dcterms:created xsi:type="dcterms:W3CDTF">2010-02-23T16:54:22Z</dcterms:created>
  <dcterms:modified xsi:type="dcterms:W3CDTF">2011-06-26T15:48:15Z</dcterms:modified>
</cp:coreProperties>
</file>